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7" r:id="rId4"/>
    <p:sldId id="258" r:id="rId5"/>
    <p:sldId id="276" r:id="rId6"/>
    <p:sldId id="281" r:id="rId7"/>
    <p:sldId id="259" r:id="rId8"/>
    <p:sldId id="260" r:id="rId9"/>
    <p:sldId id="287" r:id="rId10"/>
    <p:sldId id="267" r:id="rId11"/>
    <p:sldId id="266" r:id="rId12"/>
    <p:sldId id="265" r:id="rId13"/>
    <p:sldId id="264" r:id="rId14"/>
    <p:sldId id="261" r:id="rId15"/>
    <p:sldId id="262" r:id="rId16"/>
    <p:sldId id="263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80" r:id="rId25"/>
    <p:sldId id="275" r:id="rId26"/>
    <p:sldId id="288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1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4BA2-08AD-9541-A468-1B0331781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09004-1CE1-1F45-B5C3-3421EAAAF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45325-A291-4B4E-92CA-6F3D7620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89857-C721-7F4A-B334-6FAA510E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41419-2516-6E40-9858-82A9D213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E6F80-7B13-564A-B61C-BA9938E8F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3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B588F-E7AE-5D4D-92E8-D1048D4B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32406-E5DE-654D-8FD8-592AAF307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0462D-D1BD-7442-9A82-FDC85517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19A6-B387-5F4A-B95B-DDA08EA5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54A88-628B-0F45-8091-93B9DB68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49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3D62C-D94D-0E47-B0E1-E94C2E840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45269-75B2-144F-AFBF-059F13DB5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F2D64-737F-E449-9673-A16A7777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B5CD-433E-8440-9F6D-E18CA2F8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38B7-D25E-6840-A02A-06C0BA02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215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F9E48-E183-6D49-A09D-C7AA961F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E14D8-2311-F84E-BA0B-1443363E9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1EC2-765E-A843-8473-A0D741A2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1D095-B258-DC46-BBA6-1CB2146D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65630-6B44-5140-B4C2-4DEAA1A2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791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A181-B3D4-404E-A91D-ACCF2ACE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432AA-0553-0E45-824A-F7041AAE7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3E939-E930-1E47-A73B-F710F407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005EA-FBC6-204C-AD72-DC9122A6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76B5F-9D1B-E44B-9CCD-2682C0D7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830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5EE8-6853-7341-AB45-23EF1274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84D4-D0A2-2045-BA5B-AB7BA7952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B9DAE-7339-5747-BFFE-0250BEF65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D538D-13C1-8144-934C-879FE2BC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5CBDF-CFCA-D34D-A0F2-0B459E41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09E82-0C8F-A740-B2A0-B4671063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459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9270-2D5A-7244-8CCD-0C28511F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7F93-A82E-F248-9D0B-84B39F2F3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7A595-2903-CD40-8660-6BC8CAE88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5BA9C-2CDD-C846-8C77-44BC91863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753DA3-A2F0-824A-B486-8BE489F7C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C91D4-58B7-E74E-B360-37D18DDE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AF63D0-5382-2145-9E31-70AB796F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C50FC-AB6D-664C-9F76-A43062D1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205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2C1D-DC1B-7A45-98B8-CD908D5B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EF575-A40C-B148-B4EC-FA2447FF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BCFFB-3F42-8746-BCED-B31A1825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3C4CF-9114-3047-8EAA-D19DC682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936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E12F0-9FEB-E64C-BA49-7F4B06E3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02358-03EF-9B4C-817F-3420E97E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DA7F-DD96-074D-8077-8D1DE3C9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174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1A5E2-FDCD-9349-95C3-CEEA69EE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41F7-96EB-0B49-8F46-3F79D0414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11E1B-858A-A44A-A044-C97A966E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3FF06-391F-D041-87B4-4C43CAC1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E81AA-5F5A-8D40-9012-79D1E68E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1659D-57DA-C845-8DDC-65025CBF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503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5880-511A-084C-96AA-B4E52351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08B1C-9B4A-EA49-8DEE-AAE4780D2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1041E-B604-AC4C-9026-1D4024512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3C9C0-2120-DF4F-8440-774206DD4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61228-7840-FE4C-BD7F-AC458ED9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E55CF-19C0-184F-B429-13AC23DB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30EB5-1BCA-3845-9949-8A6225EB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2AE49-864D-8448-BACD-343929326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DF2AA-139E-E24E-85FF-685B9E51A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3406-88EB-B64F-B24F-8AE1D8878098}" type="datetimeFigureOut">
              <a:rPr lang="x-none" smtClean="0"/>
              <a:pPr/>
              <a:t>14.10.2025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9851-77BB-7849-B5C0-A210464DD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0DF8F-0FA7-A54B-B87E-DCE0B16C0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91645-94F0-0A49-8F88-3F07A8E2B3F0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B356C-84DD-1A45-AD82-6464FB8310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AE6E-E078-0743-B000-5B98D4F84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1846" y="1461477"/>
            <a:ext cx="7346462" cy="3429394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+mn-lt"/>
              </a:rPr>
              <a:t>Современные подходы к руководству и организация сюжетно-ролевых игр в ДОУ</a:t>
            </a:r>
            <a:endParaRPr lang="x-none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BE409-AAC3-D24F-8120-1646D539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2989168" y="4041425"/>
            <a:ext cx="62524" cy="1655762"/>
          </a:xfrm>
        </p:spPr>
        <p:txBody>
          <a:bodyPr/>
          <a:lstStyle/>
          <a:p>
            <a:endParaRPr lang="x-none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4892" y="1320800"/>
            <a:ext cx="671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Муниципальное бюджетное дошкольное общеобразовательное</a:t>
            </a:r>
          </a:p>
          <a:p>
            <a:r>
              <a:rPr lang="ru-RU" b="1" dirty="0"/>
              <a:t>                            учреждение детский сад № 8 «Звёздочка»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1B0D1-E5A8-4723-B438-ED6E95E86E79}"/>
              </a:ext>
            </a:extLst>
          </p:cNvPr>
          <p:cNvSpPr txBox="1"/>
          <p:nvPr/>
        </p:nvSpPr>
        <p:spPr>
          <a:xfrm>
            <a:off x="6204247" y="5418034"/>
            <a:ext cx="492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ВЫПОЛНИЛА: ГОРДИЕНКО ЕЛЕНА НИКОЛАЕВНА,</a:t>
            </a:r>
          </a:p>
          <a:p>
            <a:r>
              <a:rPr lang="ru-RU" dirty="0"/>
              <a:t>                           ВОСПИТАТЕЛЬ 1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83369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Использование интеллект – карт при организации игр</a:t>
            </a: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15" y="1337405"/>
            <a:ext cx="7580924" cy="536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Интеллект - карты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78" y="1153012"/>
            <a:ext cx="7291753" cy="54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Интеллект - карты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41" y="1285875"/>
            <a:ext cx="7177128" cy="53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Интеллект - карты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7" y="1230922"/>
            <a:ext cx="7049478" cy="52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5"/>
            <a:ext cx="9798132" cy="1018197"/>
          </a:xfrm>
        </p:spPr>
        <p:txBody>
          <a:bodyPr>
            <a:normAutofit/>
          </a:bodyPr>
          <a:lstStyle/>
          <a:p>
            <a:r>
              <a:rPr lang="ru-RU" dirty="0"/>
              <a:t>          Алгоритмы действий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6" y="1671694"/>
            <a:ext cx="6940063" cy="48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Алгоритмы действий</a:t>
            </a:r>
            <a:endParaRPr lang="x-none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3" y="1423522"/>
            <a:ext cx="7408986" cy="52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2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Алгоритмы действий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08" y="1256125"/>
            <a:ext cx="7650817" cy="53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8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</a:t>
            </a:r>
            <a:r>
              <a:rPr lang="ru-RU" dirty="0" err="1"/>
              <a:t>Комуфлирование</a:t>
            </a:r>
            <a:r>
              <a:rPr lang="ru-RU" dirty="0"/>
              <a:t> среды</a:t>
            </a: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49" y="1484707"/>
            <a:ext cx="5789490" cy="50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38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</a:t>
            </a:r>
            <a:r>
              <a:rPr lang="ru-RU" dirty="0" err="1"/>
              <a:t>Комуфлирование</a:t>
            </a:r>
            <a:r>
              <a:rPr lang="ru-RU" dirty="0"/>
              <a:t> среды</a:t>
            </a: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43" y="1265066"/>
            <a:ext cx="6099095" cy="55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8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</a:t>
            </a:r>
            <a:r>
              <a:rPr lang="ru-RU" dirty="0" err="1"/>
              <a:t>Комуфлирование</a:t>
            </a:r>
            <a:r>
              <a:rPr lang="ru-RU" dirty="0"/>
              <a:t> среды</a:t>
            </a: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21" y="1383323"/>
            <a:ext cx="6707040" cy="50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AE6E-E078-0743-B000-5B98D4F84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1846" y="1461476"/>
            <a:ext cx="7346462" cy="3985847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+mn-lt"/>
              </a:rPr>
              <a:t>Руководство игрой – это совокупность методов и приёмов, направленных на организацию конкретных игр детей и овладение ими игровыми умениями.</a:t>
            </a:r>
            <a:endParaRPr lang="x-none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BE409-AAC3-D24F-8120-1646D539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512799" y="4041425"/>
            <a:ext cx="45719" cy="1655762"/>
          </a:xfrm>
        </p:spPr>
        <p:txBody>
          <a:bodyPr/>
          <a:lstStyle/>
          <a:p>
            <a:endParaRPr lang="x-none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12797" y="1320800"/>
            <a:ext cx="45720" cy="2363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Муниципальное бюджетное дошкольное общеобразовательное</a:t>
            </a:r>
          </a:p>
          <a:p>
            <a:r>
              <a:rPr lang="ru-RU" dirty="0"/>
              <a:t>                            учреждение «Детский сад № 38» </a:t>
            </a:r>
          </a:p>
        </p:txBody>
      </p:sp>
    </p:spTree>
    <p:extLst>
      <p:ext uri="{BB962C8B-B14F-4D97-AF65-F5344CB8AC3E}">
        <p14:creationId xmlns:p14="http://schemas.microsoft.com/office/powerpoint/2010/main" val="328510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5"/>
            <a:ext cx="9798132" cy="1221397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костюмов для сюжетно-ролевых игр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73" y="2065949"/>
            <a:ext cx="5143500" cy="38671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06" y="1108698"/>
            <a:ext cx="3116751" cy="55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53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419818" y="365126"/>
            <a:ext cx="45719" cy="679904"/>
          </a:xfrm>
        </p:spPr>
        <p:txBody>
          <a:bodyPr>
            <a:normAutofit fontScale="90000"/>
          </a:bodyPr>
          <a:lstStyle/>
          <a:p>
            <a:endParaRPr lang="x-none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54" y="0"/>
            <a:ext cx="12004428" cy="67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5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r>
              <a:rPr lang="x-none" dirty="0"/>
              <a:t>Slide title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3" y="0"/>
            <a:ext cx="10058400" cy="67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54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555668" y="1045028"/>
            <a:ext cx="8291717" cy="213247"/>
          </a:xfrm>
        </p:spPr>
        <p:txBody>
          <a:bodyPr>
            <a:normAutofit fontScale="90000"/>
          </a:bodyPr>
          <a:lstStyle/>
          <a:p>
            <a:r>
              <a:rPr lang="x-none" dirty="0"/>
              <a:t>Slide title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" y="72631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5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461107"/>
            <a:ext cx="9798132" cy="178190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1753474"/>
            <a:ext cx="7119815" cy="49998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27376" y="804985"/>
            <a:ext cx="1080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Использование неоформленного материала в играх </a:t>
            </a:r>
          </a:p>
        </p:txBody>
      </p:sp>
    </p:spTree>
    <p:extLst>
      <p:ext uri="{BB962C8B-B14F-4D97-AF65-F5344CB8AC3E}">
        <p14:creationId xmlns:p14="http://schemas.microsoft.com/office/powerpoint/2010/main" val="2542623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1033828"/>
          </a:xfrm>
        </p:spPr>
        <p:txBody>
          <a:bodyPr>
            <a:normAutofit fontScale="90000"/>
          </a:bodyPr>
          <a:lstStyle/>
          <a:p>
            <a:r>
              <a:rPr lang="ru-RU" dirty="0"/>
              <a:t>Виртуальные экскурсии по месту работы родителей</a:t>
            </a:r>
            <a:endParaRPr lang="x-none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5" y="4371215"/>
            <a:ext cx="8165966" cy="650875"/>
            <a:chOff x="1248" y="1440"/>
            <a:chExt cx="4948" cy="41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3" y="1482"/>
              <a:ext cx="452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3200" b="1" dirty="0">
                  <a:solidFill>
                    <a:srgbClr val="000000"/>
                  </a:solidFill>
                </a:rPr>
                <a:t>Фармацевт аптеки «Монастырёв»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650875"/>
            <a:chOff x="1248" y="2030"/>
            <a:chExt cx="3216" cy="41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9" y="2072"/>
              <a:ext cx="26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3200" b="1" dirty="0">
                  <a:solidFill>
                    <a:srgbClr val="000000"/>
                  </a:solidFill>
                </a:rPr>
                <a:t>Кабинет медсестры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381625" cy="650875"/>
            <a:chOff x="1248" y="2640"/>
            <a:chExt cx="3390" cy="41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9" y="2682"/>
              <a:ext cx="284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3200" b="1" dirty="0">
                  <a:solidFill>
                    <a:srgbClr val="000000"/>
                  </a:solidFill>
                </a:rPr>
                <a:t>Специалист Сбербанка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650875"/>
            <a:chOff x="1248" y="3230"/>
            <a:chExt cx="3216" cy="41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9" y="3272"/>
              <a:ext cx="200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3200" b="1" dirty="0">
                  <a:solidFill>
                    <a:srgbClr val="000000"/>
                  </a:solidFill>
                </a:rPr>
                <a:t>Парикмахерская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4"/>
            <a:ext cx="8329614" cy="620713"/>
            <a:chOff x="1248" y="3230"/>
            <a:chExt cx="5247" cy="391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90" y="3253"/>
              <a:ext cx="480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3200" b="1" dirty="0">
                  <a:solidFill>
                    <a:srgbClr val="000000"/>
                  </a:solidFill>
                </a:rPr>
                <a:t>Ветеринарная клиника «Котофей»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452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AE6E-E078-0743-B000-5B98D4F84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4481907" y="1391138"/>
            <a:ext cx="62524" cy="4454770"/>
          </a:xfrm>
        </p:spPr>
        <p:txBody>
          <a:bodyPr>
            <a:noAutofit/>
          </a:bodyPr>
          <a:lstStyle/>
          <a:p>
            <a:endParaRPr lang="x-none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BE409-AAC3-D24F-8120-1646D539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4429" y="4041425"/>
            <a:ext cx="62524" cy="1655762"/>
          </a:xfrm>
        </p:spPr>
        <p:txBody>
          <a:bodyPr>
            <a:normAutofit fontScale="47500" lnSpcReduction="20000"/>
          </a:bodyPr>
          <a:lstStyle/>
          <a:p>
            <a:r>
              <a:rPr lang="x-none" dirty="0">
                <a:solidFill>
                  <a:srgbClr val="7030A0"/>
                </a:solidFill>
              </a:rPr>
              <a:t>Subtitle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8092" y="2321169"/>
            <a:ext cx="10925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 Дайте детству состояться, </a:t>
            </a:r>
          </a:p>
          <a:p>
            <a:endParaRPr lang="ru-RU" sz="3600" b="1" dirty="0"/>
          </a:p>
          <a:p>
            <a:r>
              <a:rPr lang="ru-RU" sz="3600" b="1" dirty="0"/>
              <a:t>дайте детству наиграться!</a:t>
            </a:r>
          </a:p>
          <a:p>
            <a:r>
              <a:rPr lang="ru-RU" sz="3600" b="1" dirty="0"/>
              <a:t>                                 </a:t>
            </a:r>
          </a:p>
          <a:p>
            <a:r>
              <a:rPr lang="ru-RU" sz="3600" b="1" dirty="0"/>
              <a:t>                                   Зинаида Баева </a:t>
            </a:r>
          </a:p>
        </p:txBody>
      </p:sp>
    </p:spTree>
    <p:extLst>
      <p:ext uri="{BB962C8B-B14F-4D97-AF65-F5344CB8AC3E}">
        <p14:creationId xmlns:p14="http://schemas.microsoft.com/office/powerpoint/2010/main" val="229087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6"/>
            <a:ext cx="9798132" cy="67990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Педагогические подходы к игре</a:t>
            </a:r>
            <a:endParaRPr lang="x-none" dirty="0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899151" cy="555625"/>
            <a:chOff x="1248" y="2030"/>
            <a:chExt cx="37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4" y="2072"/>
              <a:ext cx="31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0000"/>
                  </a:solidFill>
                </a:rPr>
                <a:t>Р.И. Жуковская; Д.В. </a:t>
              </a:r>
              <a:r>
                <a:rPr lang="ru-RU" sz="2400" b="1" dirty="0" err="1">
                  <a:solidFill>
                    <a:srgbClr val="000000"/>
                  </a:solidFill>
                </a:rPr>
                <a:t>Менджерицкая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321300" cy="555625"/>
            <a:chOff x="1248" y="2640"/>
            <a:chExt cx="3352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4" y="2682"/>
              <a:ext cx="282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0000"/>
                  </a:solidFill>
                </a:rPr>
                <a:t>С.Л. </a:t>
              </a:r>
              <a:r>
                <a:rPr lang="ru-RU" sz="2400" b="1" dirty="0" err="1">
                  <a:solidFill>
                    <a:srgbClr val="000000"/>
                  </a:solidFill>
                </a:rPr>
                <a:t>Новосёлова</a:t>
              </a:r>
              <a:r>
                <a:rPr lang="ru-RU" sz="2400" b="1" dirty="0">
                  <a:solidFill>
                    <a:srgbClr val="000000"/>
                  </a:solidFill>
                </a:rPr>
                <a:t>; Е.В. Зворыгина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1428"/>
            <a:ext cx="5711825" cy="555625"/>
            <a:chOff x="1248" y="3230"/>
            <a:chExt cx="3598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4" y="3272"/>
              <a:ext cx="30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 err="1">
                  <a:solidFill>
                    <a:srgbClr val="000000"/>
                  </a:solidFill>
                </a:rPr>
                <a:t>Н.Я.Михайленко</a:t>
              </a:r>
              <a:r>
                <a:rPr lang="ru-RU" sz="2400" b="1" dirty="0">
                  <a:solidFill>
                    <a:srgbClr val="000000"/>
                  </a:solidFill>
                </a:rPr>
                <a:t>; Н.А. Короткова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30" y="4223410"/>
            <a:ext cx="3337491" cy="25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8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877" y="365126"/>
            <a:ext cx="9993923" cy="679904"/>
          </a:xfrm>
        </p:spPr>
        <p:txBody>
          <a:bodyPr>
            <a:normAutofit fontScale="90000"/>
          </a:bodyPr>
          <a:lstStyle/>
          <a:p>
            <a:r>
              <a:rPr lang="ru-RU" dirty="0"/>
              <a:t>Воспитатель оказывает влияние на выбор темы и на развитие сюжета С/Р/И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1" y="1324204"/>
            <a:ext cx="3676384" cy="490816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08" y="1324204"/>
            <a:ext cx="3581103" cy="490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7830" y="6356811"/>
            <a:ext cx="353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   Роза Иосифовна Жуковская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9894" y="6283456"/>
            <a:ext cx="471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Дебора</a:t>
            </a:r>
            <a:r>
              <a:rPr lang="ru-RU" sz="2000" b="1" dirty="0"/>
              <a:t> Владимировна </a:t>
            </a:r>
            <a:r>
              <a:rPr lang="ru-RU" sz="2000" b="1" dirty="0" err="1"/>
              <a:t>Менджерицкая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2166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419818" y="365126"/>
            <a:ext cx="45719" cy="679904"/>
          </a:xfrm>
        </p:spPr>
        <p:txBody>
          <a:bodyPr>
            <a:normAutofit fontScale="90000"/>
          </a:bodyPr>
          <a:lstStyle/>
          <a:p>
            <a:r>
              <a:rPr lang="x-none" dirty="0"/>
              <a:t>Slide title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45BCD30-3CD0-7E47-85FD-1DB62E08580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215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BB5FB18-6996-7742-AB04-9772F87B0B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3B9FB47-D57D-0844-B8E7-B257A570F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8509E0-287E-2042-A9C3-4E638320D9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191BC8D-1E84-7D47-BED8-C310CD5C9B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B4EBC1B0-0AC3-C249-BD98-4E4ABA50ECEB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5661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76261CD-6E42-9F42-9983-CD1801C6BE1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FB00294-1FCC-8743-9F5D-90939DA7FD0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A3E14CC-E6C3-D042-8682-FA6D44066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0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07F17C80-8070-DB4F-8086-DE26ACE228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F0CAB99F-8F57-F848-A516-0845545E2B7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481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D70F3B8-C315-904C-A58E-57785FBA2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FE149615-7BB8-3644-902C-60B69F79E0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881A550-529A-DC45-8D70-680C8DE1F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ADC3170-BDF3-384D-8BA4-D559B6DC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F02EDB8-8F11-7D4A-BF72-BBED4B97E05C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01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E5A0FE64-CC6B-6D45-8017-60BBCD4665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545384D-1821-004F-BB2E-DCF3D3F12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D4548F11-9FA0-D141-B2D8-18EBBF4E2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58607E2F-2AB0-0849-95F9-F35912D272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276CBBA-3678-F247-ACD8-89C8AF2C4F5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640"/>
            <a:ext cx="5105400" cy="555625"/>
            <a:chOff x="1248" y="3230"/>
            <a:chExt cx="3216" cy="350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BE4E3FEA-342F-6C4A-B84E-24E8DBD3553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2797408-ACDC-524D-A712-0E89CBC79D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0CE992A-3907-E248-9E8F-C39DE5AB0C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id="{385E49FF-68B9-3A49-AD03-CA43AE94E4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11" y="729612"/>
            <a:ext cx="4334065" cy="590472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70" y="714497"/>
            <a:ext cx="3920058" cy="591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7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AE6E-E078-0743-B000-5B98D4F84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1845" y="1391138"/>
            <a:ext cx="7893539" cy="445477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</a:rPr>
              <a:t>Современные подходы воспитателя, способствующие развитию игрового творчества детей: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- Совет;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     - Реплика;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       - Указания;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   - Вопрос;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    - Оценка;</a:t>
            </a:r>
            <a:br>
              <a:rPr lang="ru-RU" sz="32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- Разрешение конфликтных ситуаций.</a:t>
            </a:r>
            <a:endParaRPr lang="x-none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BE409-AAC3-D24F-8120-1646D539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5538" y="4041425"/>
            <a:ext cx="62524" cy="1655762"/>
          </a:xfrm>
        </p:spPr>
        <p:txBody>
          <a:bodyPr>
            <a:normAutofit fontScale="47500" lnSpcReduction="20000"/>
          </a:bodyPr>
          <a:lstStyle/>
          <a:p>
            <a:r>
              <a:rPr lang="x-none" dirty="0">
                <a:solidFill>
                  <a:srgbClr val="7030A0"/>
                </a:solidFill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52130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422031"/>
            <a:ext cx="10550770" cy="1508369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Совместные игры педагога с детьми, обогащение жизненного и игрового опыта детей.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88" y="1930400"/>
            <a:ext cx="3133803" cy="43531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37" y="1628310"/>
            <a:ext cx="3234445" cy="48897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7693" y="6170097"/>
            <a:ext cx="57052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Светлана Леонидовна </a:t>
            </a:r>
            <a:r>
              <a:rPr lang="ru-RU" sz="2400" b="1" dirty="0" err="1">
                <a:solidFill>
                  <a:prstClr val="black"/>
                </a:solidFill>
              </a:rPr>
              <a:t>Новосёлова</a:t>
            </a:r>
            <a:endParaRPr lang="ru-RU" sz="2400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1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365125"/>
            <a:ext cx="9798132" cy="1760659"/>
          </a:xfrm>
        </p:spPr>
        <p:txBody>
          <a:bodyPr>
            <a:normAutofit fontScale="90000"/>
          </a:bodyPr>
          <a:lstStyle/>
          <a:p>
            <a:r>
              <a:rPr lang="ru-RU" dirty="0"/>
              <a:t>Поэтапная передача детям способов построения игры. Позиция взрослого, как партнёра в игре.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54" y="1695939"/>
            <a:ext cx="3285252" cy="51103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31" y="2266454"/>
            <a:ext cx="5474111" cy="42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9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5B28-F928-3343-A76E-6CACFF29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5537" y="365125"/>
            <a:ext cx="125047" cy="1760659"/>
          </a:xfrm>
        </p:spPr>
        <p:txBody>
          <a:bodyPr>
            <a:normAutofit fontScale="90000"/>
          </a:bodyPr>
          <a:lstStyle/>
          <a:p>
            <a:r>
              <a:rPr lang="ru-RU" dirty="0"/>
              <a:t>Поэтапная передача детям способов построения игры. Позиция взрослого, как партнёра в игре.</a:t>
            </a:r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1" y="148493"/>
            <a:ext cx="8649024" cy="64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20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4885</TotalTime>
  <Words>514</Words>
  <Application>Microsoft Office PowerPoint</Application>
  <PresentationFormat>Широкоэкранный</PresentationFormat>
  <Paragraphs>137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Современные подходы к руководству и организация сюжетно-ролевых игр в ДОУ</vt:lpstr>
      <vt:lpstr>Руководство игрой – это совокупность методов и приёмов, направленных на организацию конкретных игр детей и овладение ими игровыми умениями.</vt:lpstr>
      <vt:lpstr> Педагогические подходы к игре</vt:lpstr>
      <vt:lpstr>Воспитатель оказывает влияние на выбор темы и на развитие сюжета С/Р/И</vt:lpstr>
      <vt:lpstr>Slide title</vt:lpstr>
      <vt:lpstr>Современные подходы воспитателя, способствующие развитию игрового творчества детей: - Совет;      - Реплика;        - Указания;    - Вопрос;     - Оценка; - Разрешение конфликтных ситуаций.</vt:lpstr>
      <vt:lpstr>Совместные игры педагога с детьми, обогащение жизненного и игрового опыта детей.</vt:lpstr>
      <vt:lpstr>Поэтапная передача детям способов построения игры. Позиция взрослого, как партнёра в игре.</vt:lpstr>
      <vt:lpstr>Поэтапная передача детям способов построения игры. Позиция взрослого, как партнёра в игре.</vt:lpstr>
      <vt:lpstr> Использование интеллект – карт при организации игр</vt:lpstr>
      <vt:lpstr>                 Интеллект - карты</vt:lpstr>
      <vt:lpstr>                  Интеллект - карты</vt:lpstr>
      <vt:lpstr>              Интеллект - карты</vt:lpstr>
      <vt:lpstr>          Алгоритмы действий</vt:lpstr>
      <vt:lpstr>              Алгоритмы действий</vt:lpstr>
      <vt:lpstr>                Алгоритмы действий</vt:lpstr>
      <vt:lpstr>           Комуфлирование среды</vt:lpstr>
      <vt:lpstr>         Комуфлирование среды</vt:lpstr>
      <vt:lpstr>           Комуфлирование среды</vt:lpstr>
      <vt:lpstr>Использование костюмов для сюжетно-ролевых игр</vt:lpstr>
      <vt:lpstr>Презентация PowerPoint</vt:lpstr>
      <vt:lpstr>Slide title</vt:lpstr>
      <vt:lpstr>Slide title</vt:lpstr>
      <vt:lpstr>  </vt:lpstr>
      <vt:lpstr>Виртуальные экскурсии по месту работы родителей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34</cp:revision>
  <dcterms:created xsi:type="dcterms:W3CDTF">2022-01-31T14:33:45Z</dcterms:created>
  <dcterms:modified xsi:type="dcterms:W3CDTF">2025-10-13T23:46:14Z</dcterms:modified>
</cp:coreProperties>
</file>